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05" r:id="rId2"/>
  </p:sldMasterIdLst>
  <p:notesMasterIdLst>
    <p:notesMasterId r:id="rId26"/>
  </p:notesMasterIdLst>
  <p:sldIdLst>
    <p:sldId id="277" r:id="rId3"/>
    <p:sldId id="332" r:id="rId4"/>
    <p:sldId id="324" r:id="rId5"/>
    <p:sldId id="325" r:id="rId6"/>
    <p:sldId id="338" r:id="rId7"/>
    <p:sldId id="326" r:id="rId8"/>
    <p:sldId id="327" r:id="rId9"/>
    <p:sldId id="322" r:id="rId10"/>
    <p:sldId id="323" r:id="rId11"/>
    <p:sldId id="321" r:id="rId12"/>
    <p:sldId id="336" r:id="rId13"/>
    <p:sldId id="319" r:id="rId14"/>
    <p:sldId id="329" r:id="rId15"/>
    <p:sldId id="328" r:id="rId16"/>
    <p:sldId id="331" r:id="rId17"/>
    <p:sldId id="330" r:id="rId18"/>
    <p:sldId id="333" r:id="rId19"/>
    <p:sldId id="334" r:id="rId20"/>
    <p:sldId id="335" r:id="rId21"/>
    <p:sldId id="320" r:id="rId22"/>
    <p:sldId id="337" r:id="rId23"/>
    <p:sldId id="318" r:id="rId24"/>
    <p:sldId id="33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8">
          <p15:clr>
            <a:srgbClr val="A4A3A4"/>
          </p15:clr>
        </p15:guide>
        <p15:guide id="2" orient="horz" pos="3072">
          <p15:clr>
            <a:srgbClr val="A4A3A4"/>
          </p15:clr>
        </p15:guide>
        <p15:guide id="3" orient="horz" pos="4233">
          <p15:clr>
            <a:srgbClr val="A4A3A4"/>
          </p15:clr>
        </p15:guide>
        <p15:guide id="4" orient="horz" pos="912">
          <p15:clr>
            <a:srgbClr val="A4A3A4"/>
          </p15:clr>
        </p15:guide>
        <p15:guide id="5" orient="horz" pos="1584">
          <p15:clr>
            <a:srgbClr val="A4A3A4"/>
          </p15:clr>
        </p15:guide>
        <p15:guide id="6" pos="438">
          <p15:clr>
            <a:srgbClr val="A4A3A4"/>
          </p15:clr>
        </p15:guide>
        <p15:guide id="7" pos="3120">
          <p15:clr>
            <a:srgbClr val="A4A3A4"/>
          </p15:clr>
        </p15:guide>
        <p15:guide id="8" pos="5304">
          <p15:clr>
            <a:srgbClr val="A4A3A4"/>
          </p15:clr>
        </p15:guide>
        <p15:guide id="9" pos="3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BC67"/>
    <a:srgbClr val="FF871E"/>
    <a:srgbClr val="B3B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0" autoAdjust="0"/>
    <p:restoredTop sz="91322" autoAdjust="0"/>
  </p:normalViewPr>
  <p:slideViewPr>
    <p:cSldViewPr snapToGrid="0">
      <p:cViewPr varScale="1">
        <p:scale>
          <a:sx n="92" d="100"/>
          <a:sy n="92" d="100"/>
        </p:scale>
        <p:origin x="-1032" y="-112"/>
      </p:cViewPr>
      <p:guideLst>
        <p:guide orient="horz" pos="1248"/>
        <p:guide orient="horz" pos="3072"/>
        <p:guide orient="horz" pos="4233"/>
        <p:guide orient="horz" pos="912"/>
        <p:guide orient="horz" pos="1584"/>
        <p:guide pos="438"/>
        <p:guide pos="3120"/>
        <p:guide pos="5304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notesMaster" Target="notesMasters/notesMaster1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viewProps" Target="viewProps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EAEBE-04D0-4F8C-816F-54F3F8EF5EC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66DA4-8F37-46E2-9B45-B4858A86D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3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slide 3 June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66DA4-8F37-46E2-9B45-B4858A86D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6.png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83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8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82788" y="3179763"/>
            <a:ext cx="6973887" cy="585787"/>
          </a:xfrm>
        </p:spPr>
        <p:txBody>
          <a:bodyPr anchor="t"/>
          <a:lstStyle>
            <a:lvl1pPr algn="ctr">
              <a:defRPr sz="3200"/>
            </a:lvl1pPr>
          </a:lstStyle>
          <a:p>
            <a:pPr lvl="0"/>
            <a:r>
              <a:rPr lang="en-US" altLang="en-US" noProof="0"/>
              <a:t>CLICK TO EDIT TITLE</a:t>
            </a:r>
          </a:p>
        </p:txBody>
      </p:sp>
      <p:sp>
        <p:nvSpPr>
          <p:cNvPr id="333832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695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146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26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3063" y="676275"/>
            <a:ext cx="2043112" cy="5416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3725" y="676275"/>
            <a:ext cx="5976938" cy="5416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3576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08" name="Picture 6" descr="PPT-Black-Cover-Graph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46063" y="3490913"/>
            <a:ext cx="5484812" cy="1303337"/>
          </a:xfrm>
        </p:spPr>
        <p:txBody>
          <a:bodyPr/>
          <a:lstStyle>
            <a:lvl1pPr>
              <a:lnSpc>
                <a:spcPct val="80000"/>
              </a:lnSpc>
              <a:defRPr sz="4500"/>
            </a:lvl1pPr>
          </a:lstStyle>
          <a:p>
            <a:pPr lvl="0"/>
            <a:r>
              <a:rPr lang="en-US" altLang="en-US" noProof="0"/>
              <a:t>CLICK TO EDIT TITLE</a:t>
            </a:r>
          </a:p>
        </p:txBody>
      </p:sp>
      <p:sp>
        <p:nvSpPr>
          <p:cNvPr id="85003" name="Rectangle 11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246063" y="4799013"/>
            <a:ext cx="5484812" cy="668337"/>
          </a:xfrm>
        </p:spPr>
        <p:txBody>
          <a:bodyPr tIns="0" bIns="0"/>
          <a:lstStyle>
            <a:lvl1pPr marL="0" indent="0"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pic>
        <p:nvPicPr>
          <p:cNvPr id="85006" name="Picture 11" descr="Nielsen_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63538" y="3162300"/>
            <a:ext cx="8890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83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636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022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725" y="2019300"/>
            <a:ext cx="3808413" cy="407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4538" y="2019300"/>
            <a:ext cx="3808412" cy="407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54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916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51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992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982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785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3839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084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3063" y="676275"/>
            <a:ext cx="2043112" cy="5416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3725" y="676275"/>
            <a:ext cx="5976938" cy="5416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3914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224014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6489" y="0"/>
            <a:ext cx="2540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467" y="0"/>
            <a:ext cx="1752600" cy="698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 rot="16200000">
            <a:off x="-1078030" y="5582967"/>
            <a:ext cx="236540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600" dirty="0">
                <a:solidFill>
                  <a:srgbClr val="5F5F5F"/>
                </a:solidFill>
                <a:latin typeface="Calibri"/>
                <a:cs typeface="Calibri"/>
              </a:rPr>
              <a:t>Copyright ©2014</a:t>
            </a:r>
            <a:r>
              <a:rPr lang="en-US" sz="600" baseline="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lang="en-US" sz="600" dirty="0">
                <a:solidFill>
                  <a:srgbClr val="5F5F5F"/>
                </a:solidFill>
                <a:latin typeface="Calibri"/>
                <a:cs typeface="Calibri"/>
              </a:rPr>
              <a:t> The Nielsen Company. Confidential and proprietary.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676656"/>
            <a:ext cx="8166672" cy="571500"/>
          </a:xfrm>
        </p:spPr>
        <p:txBody>
          <a:bodyPr wrap="square">
            <a:noAutofit/>
          </a:bodyPr>
          <a:lstStyle>
            <a:lvl1pPr>
              <a:defRPr baseline="0">
                <a:solidFill>
                  <a:srgbClr val="009DD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94360" y="1280160"/>
            <a:ext cx="8160322" cy="315118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60" y="6373368"/>
            <a:ext cx="8165465" cy="36576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8880760" y="6600342"/>
            <a:ext cx="134652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defTabSz="914400">
              <a:spcBef>
                <a:spcPts val="0"/>
              </a:spcBef>
            </a:pPr>
            <a:fld id="{0D7D805D-F6E5-43ED-9D8A-77676030D49C}" type="slidenum">
              <a:rPr lang="en-US" sz="900" b="0">
                <a:solidFill>
                  <a:srgbClr val="009DD9"/>
                </a:solidFill>
              </a:rPr>
              <a:pPr algn="ctr" defTabSz="914400">
                <a:spcBef>
                  <a:spcPts val="0"/>
                </a:spcBef>
              </a:pPr>
              <a:t>‹#›</a:t>
            </a:fld>
            <a:endParaRPr lang="en-US" sz="900" b="0" dirty="0">
              <a:solidFill>
                <a:srgbClr val="009D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1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79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725" y="2019300"/>
            <a:ext cx="3808413" cy="407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4538" y="2019300"/>
            <a:ext cx="3808412" cy="407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221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037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99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89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33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37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13" Type="http://schemas.openxmlformats.org/officeDocument/2006/relationships/theme" Target="../theme/theme2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slideLayout" Target="../slideLayouts/slideLayout23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Relationship Id="rId14" Type="http://schemas.openxmlformats.org/officeDocument/2006/relationships/image" Target="../media/image4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12" name="Picture 12" descr="PPT-Blank-Template-15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gray">
          <a:xfrm rot="-5400000">
            <a:off x="-1077912" y="5594350"/>
            <a:ext cx="23431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600" dirty="0">
                <a:solidFill>
                  <a:srgbClr val="5F5F5F"/>
                </a:solidFill>
                <a:cs typeface="Calibri"/>
              </a:rPr>
              <a:t>Copyright ©2012 The Nielsen Company. Confidential and proprietary.</a:t>
            </a:r>
          </a:p>
        </p:txBody>
      </p:sp>
      <p:sp>
        <p:nvSpPr>
          <p:cNvPr id="33280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676275"/>
            <a:ext cx="81724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3280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3725" y="2019300"/>
            <a:ext cx="7769225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3505" name="Text Box 17"/>
          <p:cNvSpPr txBox="1">
            <a:spLocks noChangeArrowheads="1"/>
          </p:cNvSpPr>
          <p:nvPr/>
        </p:nvSpPr>
        <p:spPr bwMode="auto">
          <a:xfrm>
            <a:off x="8875713" y="6599238"/>
            <a:ext cx="13652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F0DD18BE-4081-45CA-8854-BBF7C7BC4CF5}" type="slidenum">
              <a:rPr lang="en-US" altLang="en-US" sz="900" smtClean="0">
                <a:solidFill>
                  <a:srgbClr val="009DD9"/>
                </a:solidFill>
                <a:ea typeface="ＭＳ Ｐゴシック" panose="020B0600070205080204" pitchFamily="34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900">
              <a:solidFill>
                <a:srgbClr val="009DD9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091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000" kern="1200">
          <a:solidFill>
            <a:srgbClr val="009DD9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9pPr>
    </p:titleStyle>
    <p:bodyStyle>
      <a:lvl1pPr marL="457200" indent="-457200" algn="l" rtl="0" fontAlgn="base">
        <a:spcBef>
          <a:spcPct val="80000"/>
        </a:spcBef>
        <a:spcAft>
          <a:spcPct val="0"/>
        </a:spcAft>
        <a:buClr>
          <a:srgbClr val="7F7F7F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903288" indent="-444500" algn="l" rtl="0" fontAlgn="base">
        <a:spcBef>
          <a:spcPct val="80000"/>
        </a:spcBef>
        <a:spcAft>
          <a:spcPct val="0"/>
        </a:spcAft>
        <a:buClr>
          <a:srgbClr val="7F7F7F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488" indent="-455613" algn="l" rtl="0" fontAlgn="base">
        <a:spcBef>
          <a:spcPct val="70000"/>
        </a:spcBef>
        <a:spcAft>
          <a:spcPct val="0"/>
        </a:spcAft>
        <a:buClr>
          <a:srgbClr val="7F7F7F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6100" indent="-446088" algn="l" rtl="0" fontAlgn="base">
        <a:spcBef>
          <a:spcPct val="70000"/>
        </a:spcBef>
        <a:spcAft>
          <a:spcPct val="0"/>
        </a:spcAft>
        <a:buClr>
          <a:srgbClr val="7F7F7F"/>
        </a:buClr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68313" algn="l" rtl="0" fontAlgn="base">
        <a:spcBef>
          <a:spcPct val="70000"/>
        </a:spcBef>
        <a:spcAft>
          <a:spcPct val="0"/>
        </a:spcAft>
        <a:buClr>
          <a:srgbClr val="7F7F7F"/>
        </a:buClr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81" name="Picture 6" descr="PPT-Chart-Template.png"/>
          <p:cNvPicPr preferRelativeResize="0"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gray">
          <a:xfrm rot="-5400000">
            <a:off x="-1077912" y="5594350"/>
            <a:ext cx="23431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600" dirty="0">
                <a:solidFill>
                  <a:srgbClr val="5F5F5F"/>
                </a:solidFill>
                <a:cs typeface="Calibri"/>
              </a:rPr>
              <a:t>Copyright ©2012 The Nielsen Company. Confidential and proprietary.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676275"/>
            <a:ext cx="81724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3725" y="2019300"/>
            <a:ext cx="7769225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3505" name="Text Box 17"/>
          <p:cNvSpPr txBox="1">
            <a:spLocks noChangeArrowheads="1"/>
          </p:cNvSpPr>
          <p:nvPr/>
        </p:nvSpPr>
        <p:spPr bwMode="auto">
          <a:xfrm>
            <a:off x="8875713" y="6599238"/>
            <a:ext cx="13652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3035FABA-DCD4-4527-8297-743CB88DD1BC}" type="slidenum">
              <a:rPr lang="en-US" altLang="en-US" sz="900" smtClean="0">
                <a:solidFill>
                  <a:srgbClr val="009DD9"/>
                </a:solidFill>
                <a:ea typeface="ＭＳ Ｐゴシック" panose="020B0600070205080204" pitchFamily="34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900">
              <a:solidFill>
                <a:srgbClr val="009DD9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276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000" kern="1200">
          <a:solidFill>
            <a:srgbClr val="009DD9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009DD9"/>
          </a:solidFill>
          <a:latin typeface="Calibri" panose="020F0502020204030204" pitchFamily="34" charset="0"/>
        </a:defRPr>
      </a:lvl9pPr>
    </p:titleStyle>
    <p:bodyStyle>
      <a:lvl1pPr marL="457200" indent="-457200" algn="l" rtl="0" fontAlgn="base">
        <a:spcBef>
          <a:spcPct val="80000"/>
        </a:spcBef>
        <a:spcAft>
          <a:spcPct val="0"/>
        </a:spcAft>
        <a:buClr>
          <a:srgbClr val="7F7F7F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903288" indent="-444500" algn="l" rtl="0" fontAlgn="base">
        <a:spcBef>
          <a:spcPct val="80000"/>
        </a:spcBef>
        <a:spcAft>
          <a:spcPct val="0"/>
        </a:spcAft>
        <a:buClr>
          <a:srgbClr val="7F7F7F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488" indent="-455613" algn="l" rtl="0" fontAlgn="base">
        <a:spcBef>
          <a:spcPct val="70000"/>
        </a:spcBef>
        <a:spcAft>
          <a:spcPct val="0"/>
        </a:spcAft>
        <a:buClr>
          <a:srgbClr val="7F7F7F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6100" indent="-446088" algn="l" rtl="0" fontAlgn="base">
        <a:spcBef>
          <a:spcPct val="70000"/>
        </a:spcBef>
        <a:spcAft>
          <a:spcPct val="0"/>
        </a:spcAft>
        <a:buClr>
          <a:srgbClr val="7F7F7F"/>
        </a:buClr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68313" algn="l" rtl="0" fontAlgn="base">
        <a:spcBef>
          <a:spcPct val="70000"/>
        </a:spcBef>
        <a:spcAft>
          <a:spcPct val="0"/>
        </a:spcAft>
        <a:buClr>
          <a:srgbClr val="7F7F7F"/>
        </a:buClr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 /><Relationship Id="rId2" Type="http://schemas.openxmlformats.org/officeDocument/2006/relationships/slideLayout" Target="../slideLayouts/slideLayout1.xml" /><Relationship Id="rId1" Type="http://schemas.openxmlformats.org/officeDocument/2006/relationships/themeOverride" Target="../theme/themeOverride1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3.mp4" /><Relationship Id="rId1" Type="http://schemas.microsoft.com/office/2007/relationships/media" Target="../media/media3.mp4" /><Relationship Id="rId4" Type="http://schemas.openxmlformats.org/officeDocument/2006/relationships/image" Target="../media/image17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20.gif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23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4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2788" y="2972677"/>
            <a:ext cx="6973887" cy="585787"/>
          </a:xfrm>
        </p:spPr>
        <p:txBody>
          <a:bodyPr/>
          <a:lstStyle/>
          <a:p>
            <a:r>
              <a:rPr lang="en-US" sz="4800" dirty="0"/>
              <a:t>How to find a planet?</a:t>
            </a:r>
          </a:p>
        </p:txBody>
      </p:sp>
    </p:spTree>
    <p:extLst>
      <p:ext uri="{BB962C8B-B14F-4D97-AF65-F5344CB8AC3E}">
        <p14:creationId xmlns:p14="http://schemas.microsoft.com/office/powerpoint/2010/main" val="3591270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71" y="676275"/>
            <a:ext cx="8172450" cy="576263"/>
          </a:xfrm>
        </p:spPr>
        <p:txBody>
          <a:bodyPr/>
          <a:lstStyle/>
          <a:p>
            <a:r>
              <a:rPr lang="en-US" dirty="0"/>
              <a:t>Multiple planets can give interesting combinations</a:t>
            </a:r>
          </a:p>
        </p:txBody>
      </p:sp>
      <p:pic>
        <p:nvPicPr>
          <p:cNvPr id="4" name="transit_method_multiple_planets_dlv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934" y="1352962"/>
            <a:ext cx="8230476" cy="4629417"/>
          </a:xfrm>
        </p:spPr>
      </p:pic>
    </p:spTree>
    <p:extLst>
      <p:ext uri="{BB962C8B-B14F-4D97-AF65-F5344CB8AC3E}">
        <p14:creationId xmlns:p14="http://schemas.microsoft.com/office/powerpoint/2010/main" val="31077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582" y="114151"/>
            <a:ext cx="8452153" cy="576263"/>
          </a:xfrm>
        </p:spPr>
        <p:txBody>
          <a:bodyPr/>
          <a:lstStyle/>
          <a:p>
            <a:r>
              <a:rPr lang="en-US" dirty="0"/>
              <a:t>Found systems are small (an artifact of the method)</a:t>
            </a:r>
          </a:p>
        </p:txBody>
      </p:sp>
      <p:pic>
        <p:nvPicPr>
          <p:cNvPr id="6" name="Picture 5" descr="fig5-scale_of_452_syste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2" y="849611"/>
            <a:ext cx="8008474" cy="600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30" y="731498"/>
            <a:ext cx="8172450" cy="576263"/>
          </a:xfrm>
        </p:spPr>
        <p:txBody>
          <a:bodyPr/>
          <a:lstStyle/>
          <a:p>
            <a:r>
              <a:rPr lang="en-US" dirty="0"/>
              <a:t>Additional Effects: entry and exit of the disks</a:t>
            </a:r>
          </a:p>
        </p:txBody>
      </p:sp>
      <p:pic>
        <p:nvPicPr>
          <p:cNvPr id="4" name="Content Placeholder 3" descr="20130108_Planetary_transit_f53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7" b="6007"/>
          <a:stretch>
            <a:fillRect/>
          </a:stretch>
        </p:blipFill>
        <p:spPr>
          <a:xfrm>
            <a:off x="676553" y="1504825"/>
            <a:ext cx="7882466" cy="4422331"/>
          </a:xfrm>
        </p:spPr>
      </p:pic>
    </p:spTree>
    <p:extLst>
      <p:ext uri="{BB962C8B-B14F-4D97-AF65-F5344CB8AC3E}">
        <p14:creationId xmlns:p14="http://schemas.microsoft.com/office/powerpoint/2010/main" val="32386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05" y="621052"/>
            <a:ext cx="8172450" cy="576263"/>
          </a:xfrm>
        </p:spPr>
        <p:txBody>
          <a:bodyPr/>
          <a:lstStyle/>
          <a:p>
            <a:r>
              <a:rPr lang="en-US" dirty="0"/>
              <a:t>Additional effects: limb darkening</a:t>
            </a:r>
          </a:p>
        </p:txBody>
      </p:sp>
      <p:pic>
        <p:nvPicPr>
          <p:cNvPr id="4" name="Content Placeholder 3" descr="HAT-P-3b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362" r="-45362"/>
          <a:stretch>
            <a:fillRect/>
          </a:stretch>
        </p:blipFill>
        <p:spPr>
          <a:xfrm>
            <a:off x="-897201" y="1905192"/>
            <a:ext cx="7951490" cy="4404865"/>
          </a:xfrm>
        </p:spPr>
      </p:pic>
      <p:pic>
        <p:nvPicPr>
          <p:cNvPr id="6" name="Picture 5" descr="exoplanet_transit2_cut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t="-379" r="19968" b="379"/>
          <a:stretch/>
        </p:blipFill>
        <p:spPr>
          <a:xfrm>
            <a:off x="5299236" y="1477214"/>
            <a:ext cx="3453050" cy="32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5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30" y="731498"/>
            <a:ext cx="8172450" cy="576263"/>
          </a:xfrm>
        </p:spPr>
        <p:txBody>
          <a:bodyPr/>
          <a:lstStyle/>
          <a:p>
            <a:r>
              <a:rPr lang="en-US" dirty="0"/>
              <a:t>Additional effects: limb darkening</a:t>
            </a:r>
          </a:p>
        </p:txBody>
      </p:sp>
      <p:pic>
        <p:nvPicPr>
          <p:cNvPr id="5" name="Content Placeholder 4" descr="Limb darken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58" r="-22158"/>
          <a:stretch>
            <a:fillRect/>
          </a:stretch>
        </p:blipFill>
        <p:spPr>
          <a:xfrm>
            <a:off x="-239748" y="1546243"/>
            <a:ext cx="8987434" cy="4712251"/>
          </a:xfrm>
        </p:spPr>
      </p:pic>
    </p:spTree>
    <p:extLst>
      <p:ext uri="{BB962C8B-B14F-4D97-AF65-F5344CB8AC3E}">
        <p14:creationId xmlns:p14="http://schemas.microsoft.com/office/powerpoint/2010/main" val="148325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9482" y="731705"/>
            <a:ext cx="8172450" cy="576263"/>
          </a:xfrm>
        </p:spPr>
        <p:txBody>
          <a:bodyPr/>
          <a:lstStyle/>
          <a:p>
            <a:r>
              <a:rPr lang="en-US" dirty="0"/>
              <a:t>Google is going to be your best buddy!</a:t>
            </a:r>
          </a:p>
        </p:txBody>
      </p:sp>
      <p:pic>
        <p:nvPicPr>
          <p:cNvPr id="3" name="Content Placeholder 2" descr="pha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6" b="14776"/>
          <a:stretch>
            <a:fillRect/>
          </a:stretch>
        </p:blipFill>
        <p:spPr>
          <a:xfrm>
            <a:off x="472538" y="1477214"/>
            <a:ext cx="8671462" cy="4546582"/>
          </a:xfrm>
        </p:spPr>
      </p:pic>
    </p:spTree>
    <p:extLst>
      <p:ext uri="{BB962C8B-B14F-4D97-AF65-F5344CB8AC3E}">
        <p14:creationId xmlns:p14="http://schemas.microsoft.com/office/powerpoint/2010/main" val="422842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nsi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78" r="-18678"/>
          <a:stretch>
            <a:fillRect/>
          </a:stretch>
        </p:blipFill>
        <p:spPr>
          <a:xfrm>
            <a:off x="-648829" y="1095063"/>
            <a:ext cx="10497648" cy="550408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067" y="248504"/>
            <a:ext cx="8172450" cy="576263"/>
          </a:xfrm>
        </p:spPr>
        <p:txBody>
          <a:bodyPr/>
          <a:lstStyle/>
          <a:p>
            <a:r>
              <a:rPr lang="en-US" dirty="0"/>
              <a:t>Google is going to be your best buddy!</a:t>
            </a:r>
          </a:p>
        </p:txBody>
      </p:sp>
    </p:spTree>
    <p:extLst>
      <p:ext uri="{BB962C8B-B14F-4D97-AF65-F5344CB8AC3E}">
        <p14:creationId xmlns:p14="http://schemas.microsoft.com/office/powerpoint/2010/main" val="30945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56" y="234492"/>
            <a:ext cx="8172450" cy="576263"/>
          </a:xfrm>
        </p:spPr>
        <p:txBody>
          <a:bodyPr/>
          <a:lstStyle/>
          <a:p>
            <a:r>
              <a:rPr lang="en-US" dirty="0"/>
              <a:t>Up to you what tools to use (R, Python, Julia</a:t>
            </a:r>
            <a:r>
              <a:rPr lang="is-IS" dirty="0"/>
              <a:t>…)</a:t>
            </a:r>
            <a:endParaRPr lang="en-US" dirty="0"/>
          </a:p>
        </p:txBody>
      </p:sp>
      <p:pic>
        <p:nvPicPr>
          <p:cNvPr id="7" name="Content Placeholder 6" descr="Screen Shot 2017-03-09 at 1.54.1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 r="31893" b="283"/>
          <a:stretch/>
        </p:blipFill>
        <p:spPr>
          <a:xfrm>
            <a:off x="561759" y="952596"/>
            <a:ext cx="7163681" cy="5905404"/>
          </a:xfrm>
        </p:spPr>
      </p:pic>
    </p:spTree>
    <p:extLst>
      <p:ext uri="{BB962C8B-B14F-4D97-AF65-F5344CB8AC3E}">
        <p14:creationId xmlns:p14="http://schemas.microsoft.com/office/powerpoint/2010/main" val="298123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195" y="510606"/>
            <a:ext cx="8310615" cy="576263"/>
          </a:xfrm>
        </p:spPr>
        <p:txBody>
          <a:bodyPr/>
          <a:lstStyle/>
          <a:p>
            <a:r>
              <a:rPr lang="en-US" dirty="0"/>
              <a:t>Three datasets of increasing complexity</a:t>
            </a:r>
          </a:p>
        </p:txBody>
      </p:sp>
      <p:pic>
        <p:nvPicPr>
          <p:cNvPr id="4" name="Content Placeholder 3" descr="Screen Shot 2017-03-09 at 1.57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" b="876"/>
          <a:stretch>
            <a:fillRect/>
          </a:stretch>
        </p:blipFill>
        <p:spPr>
          <a:xfrm>
            <a:off x="469367" y="1259984"/>
            <a:ext cx="8365750" cy="5035432"/>
          </a:xfrm>
        </p:spPr>
      </p:pic>
    </p:spTree>
    <p:extLst>
      <p:ext uri="{BB962C8B-B14F-4D97-AF65-F5344CB8AC3E}">
        <p14:creationId xmlns:p14="http://schemas.microsoft.com/office/powerpoint/2010/main" val="117425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146" y="496800"/>
            <a:ext cx="8310615" cy="576263"/>
          </a:xfrm>
        </p:spPr>
        <p:txBody>
          <a:bodyPr/>
          <a:lstStyle/>
          <a:p>
            <a:r>
              <a:rPr lang="en-US" dirty="0"/>
              <a:t>Three datasets of increasing complexity</a:t>
            </a:r>
          </a:p>
        </p:txBody>
      </p:sp>
      <p:pic>
        <p:nvPicPr>
          <p:cNvPr id="5" name="Content Placeholder 4" descr="Screen Shot 2017-03-09 at 2.05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" b="4397"/>
          <a:stretch/>
        </p:blipFill>
        <p:spPr>
          <a:xfrm>
            <a:off x="351140" y="1246179"/>
            <a:ext cx="8792860" cy="4814540"/>
          </a:xfrm>
        </p:spPr>
      </p:pic>
    </p:spTree>
    <p:extLst>
      <p:ext uri="{BB962C8B-B14F-4D97-AF65-F5344CB8AC3E}">
        <p14:creationId xmlns:p14="http://schemas.microsoft.com/office/powerpoint/2010/main" val="351776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fig13-20_years_of_progress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02" r="-21802"/>
          <a:stretch>
            <a:fillRect/>
          </a:stretch>
        </p:blipFill>
        <p:spPr>
          <a:xfrm>
            <a:off x="-2097804" y="0"/>
            <a:ext cx="13286093" cy="6991771"/>
          </a:xfrm>
        </p:spPr>
      </p:pic>
    </p:spTree>
    <p:extLst>
      <p:ext uri="{BB962C8B-B14F-4D97-AF65-F5344CB8AC3E}">
        <p14:creationId xmlns:p14="http://schemas.microsoft.com/office/powerpoint/2010/main" val="12055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is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945" y="1494683"/>
            <a:ext cx="6488172" cy="4662676"/>
          </a:xfrm>
        </p:spPr>
        <p:txBody>
          <a:bodyPr/>
          <a:lstStyle/>
          <a:p>
            <a:r>
              <a:rPr lang="en-US" dirty="0"/>
              <a:t>Take data from the </a:t>
            </a:r>
            <a:r>
              <a:rPr lang="en-US" dirty="0" err="1"/>
              <a:t>Kepler</a:t>
            </a:r>
            <a:r>
              <a:rPr lang="en-US" dirty="0"/>
              <a:t> mission.  </a:t>
            </a:r>
          </a:p>
          <a:p>
            <a:r>
              <a:rPr lang="en-US" dirty="0"/>
              <a:t>Work out the period/s for planets in the data sets.  You’ll need to decide a method or methods to do.  By eye?  Fourier?  Or something else?</a:t>
            </a:r>
          </a:p>
          <a:p>
            <a:r>
              <a:rPr lang="en-US" dirty="0"/>
              <a:t>Estimate the relative radius of the planet/s to their host star as accurately as you can, and their orbital distance.  You’ll need to decide how you want to do this – by eye, through models</a:t>
            </a:r>
          </a:p>
          <a:p>
            <a:r>
              <a:rPr lang="en-US" dirty="0"/>
              <a:t>Decide which data you </a:t>
            </a:r>
            <a:r>
              <a:rPr lang="en-US" dirty="0" err="1"/>
              <a:t>analyse</a:t>
            </a:r>
            <a:r>
              <a:rPr lang="en-US" dirty="0"/>
              <a:t> and how ‘sophisticated’ your analysis is</a:t>
            </a:r>
          </a:p>
          <a:p>
            <a:r>
              <a:rPr lang="en-US" dirty="0"/>
              <a:t>Estimate how well you know these estimates.</a:t>
            </a:r>
          </a:p>
          <a:p>
            <a:r>
              <a:rPr lang="en-US" dirty="0"/>
              <a:t>Prepare an impactful report out on your method and findings</a:t>
            </a:r>
          </a:p>
          <a:p>
            <a:r>
              <a:rPr lang="en-US" dirty="0"/>
              <a:t>Real data so real surprises are in it, if you look!</a:t>
            </a:r>
          </a:p>
        </p:txBody>
      </p:sp>
    </p:spTree>
    <p:extLst>
      <p:ext uri="{BB962C8B-B14F-4D97-AF65-F5344CB8AC3E}">
        <p14:creationId xmlns:p14="http://schemas.microsoft.com/office/powerpoint/2010/main" val="33463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48_eso1529a_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34" y="248297"/>
            <a:ext cx="4528080" cy="576263"/>
          </a:xfrm>
        </p:spPr>
        <p:txBody>
          <a:bodyPr/>
          <a:lstStyle/>
          <a:p>
            <a:r>
              <a:rPr lang="en-US" dirty="0"/>
              <a:t>Look for the unexpected!</a:t>
            </a:r>
          </a:p>
        </p:txBody>
      </p:sp>
    </p:spTree>
    <p:extLst>
      <p:ext uri="{BB962C8B-B14F-4D97-AF65-F5344CB8AC3E}">
        <p14:creationId xmlns:p14="http://schemas.microsoft.com/office/powerpoint/2010/main" val="11299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pler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30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570" y="2680939"/>
            <a:ext cx="8166672" cy="5715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59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4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epler_spacecraft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8" r="-21528"/>
          <a:stretch>
            <a:fillRect/>
          </a:stretch>
        </p:blipFill>
        <p:spPr>
          <a:xfrm>
            <a:off x="-1872395" y="0"/>
            <a:ext cx="13081000" cy="6858000"/>
          </a:xfrm>
        </p:spPr>
      </p:pic>
    </p:spTree>
    <p:extLst>
      <p:ext uri="{BB962C8B-B14F-4D97-AF65-F5344CB8AC3E}">
        <p14:creationId xmlns:p14="http://schemas.microsoft.com/office/powerpoint/2010/main" val="428997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1368645436000-MilkyWay-Kepler-cRoberts2-2--br-1305151638_4_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82" r="-22437"/>
          <a:stretch/>
        </p:blipFill>
        <p:spPr>
          <a:xfrm>
            <a:off x="-1969840" y="0"/>
            <a:ext cx="13280438" cy="6963233"/>
          </a:xfrm>
        </p:spPr>
      </p:pic>
    </p:spTree>
    <p:extLst>
      <p:ext uri="{BB962C8B-B14F-4D97-AF65-F5344CB8AC3E}">
        <p14:creationId xmlns:p14="http://schemas.microsoft.com/office/powerpoint/2010/main" val="284092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80" y="604930"/>
            <a:ext cx="8172450" cy="576263"/>
          </a:xfrm>
        </p:spPr>
        <p:txBody>
          <a:bodyPr/>
          <a:lstStyle/>
          <a:p>
            <a:r>
              <a:rPr lang="en-US" dirty="0"/>
              <a:t>Still in our “</a:t>
            </a:r>
            <a:r>
              <a:rPr lang="en-US" dirty="0" err="1"/>
              <a:t>neighbourhood</a:t>
            </a:r>
            <a:r>
              <a:rPr lang="en-US" dirty="0"/>
              <a:t>”</a:t>
            </a:r>
          </a:p>
        </p:txBody>
      </p:sp>
      <p:pic>
        <p:nvPicPr>
          <p:cNvPr id="5" name="Content Placeholder 4" descr="202_PIA19333(S)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 b="3432"/>
          <a:stretch>
            <a:fillRect/>
          </a:stretch>
        </p:blipFill>
        <p:spPr>
          <a:xfrm>
            <a:off x="128437" y="1494207"/>
            <a:ext cx="8743495" cy="4584350"/>
          </a:xfrm>
        </p:spPr>
      </p:pic>
    </p:spTree>
    <p:extLst>
      <p:ext uri="{BB962C8B-B14F-4D97-AF65-F5344CB8AC3E}">
        <p14:creationId xmlns:p14="http://schemas.microsoft.com/office/powerpoint/2010/main" val="181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28361main_5LocationsAllCandidates_Mar08_11_tv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2" r="-21522"/>
          <a:stretch>
            <a:fillRect/>
          </a:stretch>
        </p:blipFill>
        <p:spPr>
          <a:xfrm>
            <a:off x="-1846580" y="0"/>
            <a:ext cx="13079911" cy="6858000"/>
          </a:xfrm>
        </p:spPr>
      </p:pic>
    </p:spTree>
    <p:extLst>
      <p:ext uri="{BB962C8B-B14F-4D97-AF65-F5344CB8AC3E}">
        <p14:creationId xmlns:p14="http://schemas.microsoft.com/office/powerpoint/2010/main" val="112145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hareable_-_kepler_-_numbers_12may2015-2_1041sq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369" r="-45369"/>
          <a:stretch>
            <a:fillRect/>
          </a:stretch>
        </p:blipFill>
        <p:spPr>
          <a:xfrm>
            <a:off x="-1743272" y="199764"/>
            <a:ext cx="12328989" cy="6463821"/>
          </a:xfrm>
        </p:spPr>
      </p:pic>
    </p:spTree>
    <p:extLst>
      <p:ext uri="{BB962C8B-B14F-4D97-AF65-F5344CB8AC3E}">
        <p14:creationId xmlns:p14="http://schemas.microsoft.com/office/powerpoint/2010/main" val="291645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31" y="676275"/>
            <a:ext cx="8352029" cy="576263"/>
          </a:xfrm>
        </p:spPr>
        <p:txBody>
          <a:bodyPr/>
          <a:lstStyle/>
          <a:p>
            <a:r>
              <a:rPr lang="en-US" dirty="0"/>
              <a:t>Detect planets as they pass around the star</a:t>
            </a:r>
          </a:p>
        </p:txBody>
      </p:sp>
      <p:pic>
        <p:nvPicPr>
          <p:cNvPr id="7" name="transit_method_single_planet_dlv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299" y="1411848"/>
            <a:ext cx="8608688" cy="4842151"/>
          </a:xfrm>
        </p:spPr>
      </p:pic>
    </p:spTree>
    <p:extLst>
      <p:ext uri="{BB962C8B-B14F-4D97-AF65-F5344CB8AC3E}">
        <p14:creationId xmlns:p14="http://schemas.microsoft.com/office/powerpoint/2010/main" val="31014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02" y="662469"/>
            <a:ext cx="8365834" cy="576263"/>
          </a:xfrm>
        </p:spPr>
        <p:txBody>
          <a:bodyPr/>
          <a:lstStyle/>
          <a:p>
            <a:r>
              <a:rPr lang="en-US" dirty="0"/>
              <a:t>“Larger” Planets cause greater dips</a:t>
            </a:r>
          </a:p>
        </p:txBody>
      </p:sp>
      <p:pic>
        <p:nvPicPr>
          <p:cNvPr id="6" name="transit_method_double_planet_dlv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366" y="1359212"/>
            <a:ext cx="8481366" cy="4770536"/>
          </a:xfrm>
        </p:spPr>
      </p:pic>
    </p:spTree>
    <p:extLst>
      <p:ext uri="{BB962C8B-B14F-4D97-AF65-F5344CB8AC3E}">
        <p14:creationId xmlns:p14="http://schemas.microsoft.com/office/powerpoint/2010/main" val="370878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Background with Black Divder Master">
  <a:themeElements>
    <a:clrScheme name="Blank Background with Black Divder Master 1">
      <a:dk1>
        <a:srgbClr val="5F5F5F"/>
      </a:dk1>
      <a:lt1>
        <a:srgbClr val="FFFFFF"/>
      </a:lt1>
      <a:dk2>
        <a:srgbClr val="000000"/>
      </a:dk2>
      <a:lt2>
        <a:srgbClr val="707276"/>
      </a:lt2>
      <a:accent1>
        <a:srgbClr val="009DD9"/>
      </a:accent1>
      <a:accent2>
        <a:srgbClr val="FF8300"/>
      </a:accent2>
      <a:accent3>
        <a:srgbClr val="FFFFFF"/>
      </a:accent3>
      <a:accent4>
        <a:srgbClr val="505050"/>
      </a:accent4>
      <a:accent5>
        <a:srgbClr val="AACCE9"/>
      </a:accent5>
      <a:accent6>
        <a:srgbClr val="E77600"/>
      </a:accent6>
      <a:hlink>
        <a:srgbClr val="B21DAC"/>
      </a:hlink>
      <a:folHlink>
        <a:srgbClr val="D70036"/>
      </a:folHlink>
    </a:clrScheme>
    <a:fontScheme name="Blank Background with Black Divder Mast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rgbClr val="009DD9"/>
            </a:solidFill>
            <a:effectLst/>
            <a:latin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rgbClr val="009DD9"/>
            </a:solidFill>
            <a:effectLst/>
            <a:latin typeface="Calibri" panose="020F0502020204030204" pitchFamily="34" charset="0"/>
          </a:defRPr>
        </a:defPPr>
      </a:lstStyle>
    </a:lnDef>
  </a:objectDefaults>
  <a:extraClrSchemeLst>
    <a:extraClrScheme>
      <a:clrScheme name="Blank Background with Black Divder Master 1">
        <a:dk1>
          <a:srgbClr val="5F5F5F"/>
        </a:dk1>
        <a:lt1>
          <a:srgbClr val="FFFFFF"/>
        </a:lt1>
        <a:dk2>
          <a:srgbClr val="000000"/>
        </a:dk2>
        <a:lt2>
          <a:srgbClr val="707276"/>
        </a:lt2>
        <a:accent1>
          <a:srgbClr val="009DD9"/>
        </a:accent1>
        <a:accent2>
          <a:srgbClr val="FF8300"/>
        </a:accent2>
        <a:accent3>
          <a:srgbClr val="FFFFFF"/>
        </a:accent3>
        <a:accent4>
          <a:srgbClr val="505050"/>
        </a:accent4>
        <a:accent5>
          <a:srgbClr val="AACCE9"/>
        </a:accent5>
        <a:accent6>
          <a:srgbClr val="E77600"/>
        </a:accent6>
        <a:hlink>
          <a:srgbClr val="B21DAC"/>
        </a:hlink>
        <a:folHlink>
          <a:srgbClr val="D7003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rt Background with Black Title Master">
  <a:themeElements>
    <a:clrScheme name="Chart Background with Black Title Master 1">
      <a:dk1>
        <a:srgbClr val="5F5F5F"/>
      </a:dk1>
      <a:lt1>
        <a:srgbClr val="FFFFFF"/>
      </a:lt1>
      <a:dk2>
        <a:srgbClr val="000000"/>
      </a:dk2>
      <a:lt2>
        <a:srgbClr val="707276"/>
      </a:lt2>
      <a:accent1>
        <a:srgbClr val="009DD9"/>
      </a:accent1>
      <a:accent2>
        <a:srgbClr val="FF8300"/>
      </a:accent2>
      <a:accent3>
        <a:srgbClr val="FFFFFF"/>
      </a:accent3>
      <a:accent4>
        <a:srgbClr val="505050"/>
      </a:accent4>
      <a:accent5>
        <a:srgbClr val="AACCE9"/>
      </a:accent5>
      <a:accent6>
        <a:srgbClr val="E77600"/>
      </a:accent6>
      <a:hlink>
        <a:srgbClr val="B21DAC"/>
      </a:hlink>
      <a:folHlink>
        <a:srgbClr val="D70036"/>
      </a:folHlink>
    </a:clrScheme>
    <a:fontScheme name="Chart Background with Black Title Mast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rgbClr val="009DD9"/>
            </a:solidFill>
            <a:effectLst/>
            <a:latin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rgbClr val="009DD9"/>
            </a:solidFill>
            <a:effectLst/>
            <a:latin typeface="Calibri" panose="020F0502020204030204" pitchFamily="34" charset="0"/>
          </a:defRPr>
        </a:defPPr>
      </a:lstStyle>
    </a:lnDef>
  </a:objectDefaults>
  <a:extraClrSchemeLst>
    <a:extraClrScheme>
      <a:clrScheme name="Chart Background with Black Title Master 1">
        <a:dk1>
          <a:srgbClr val="5F5F5F"/>
        </a:dk1>
        <a:lt1>
          <a:srgbClr val="FFFFFF"/>
        </a:lt1>
        <a:dk2>
          <a:srgbClr val="000000"/>
        </a:dk2>
        <a:lt2>
          <a:srgbClr val="707276"/>
        </a:lt2>
        <a:accent1>
          <a:srgbClr val="009DD9"/>
        </a:accent1>
        <a:accent2>
          <a:srgbClr val="FF8300"/>
        </a:accent2>
        <a:accent3>
          <a:srgbClr val="FFFFFF"/>
        </a:accent3>
        <a:accent4>
          <a:srgbClr val="505050"/>
        </a:accent4>
        <a:accent5>
          <a:srgbClr val="AACCE9"/>
        </a:accent5>
        <a:accent6>
          <a:srgbClr val="E77600"/>
        </a:accent6>
        <a:hlink>
          <a:srgbClr val="B21DAC"/>
        </a:hlink>
        <a:folHlink>
          <a:srgbClr val="D7003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Background with Black Divder Master 1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FFFFFF"/>
    </a:accent3>
    <a:accent4>
      <a:srgbClr val="505050"/>
    </a:accent4>
    <a:accent5>
      <a:srgbClr val="AACCE9"/>
    </a:accent5>
    <a:accent6>
      <a:srgbClr val="E77600"/>
    </a:accent6>
    <a:hlink>
      <a:srgbClr val="B21DAC"/>
    </a:hlink>
    <a:folHlink>
      <a:srgbClr val="D7003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1415</TotalTime>
  <Words>249</Words>
  <Application>Microsoft Office PowerPoint</Application>
  <PresentationFormat>On-screen Show (4:3)</PresentationFormat>
  <Paragraphs>26</Paragraphs>
  <Slides>23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Blank Background with Black Divder Master</vt:lpstr>
      <vt:lpstr>Chart Background with Black Title Master</vt:lpstr>
      <vt:lpstr>How to find a planet?</vt:lpstr>
      <vt:lpstr>PowerPoint Presentation</vt:lpstr>
      <vt:lpstr>PowerPoint Presentation</vt:lpstr>
      <vt:lpstr>PowerPoint Presentation</vt:lpstr>
      <vt:lpstr>Still in our “neighbourhood”</vt:lpstr>
      <vt:lpstr>PowerPoint Presentation</vt:lpstr>
      <vt:lpstr>PowerPoint Presentation</vt:lpstr>
      <vt:lpstr>Detect planets as they pass around the star</vt:lpstr>
      <vt:lpstr>“Larger” Planets cause greater dips</vt:lpstr>
      <vt:lpstr>Multiple planets can give interesting combinations</vt:lpstr>
      <vt:lpstr>Found systems are small (an artifact of the method)</vt:lpstr>
      <vt:lpstr>Additional Effects: entry and exit of the disks</vt:lpstr>
      <vt:lpstr>Additional effects: limb darkening</vt:lpstr>
      <vt:lpstr>Additional effects: limb darkening</vt:lpstr>
      <vt:lpstr>Google is going to be your best buddy!</vt:lpstr>
      <vt:lpstr>Google is going to be your best buddy!</vt:lpstr>
      <vt:lpstr>Up to you what tools to use (R, Python, Julia…)</vt:lpstr>
      <vt:lpstr>Three datasets of increasing complexity</vt:lpstr>
      <vt:lpstr>Three datasets of increasing complexity</vt:lpstr>
      <vt:lpstr>The challenge is to:</vt:lpstr>
      <vt:lpstr>Look for the unexpected!</vt:lpstr>
      <vt:lpstr>Thank you!</vt:lpstr>
      <vt:lpstr>PowerPoint Presentation</vt:lpstr>
    </vt:vector>
  </TitlesOfParts>
  <Company>Nielsen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TWO-LINE HEADLINE GOES HERE</dc:title>
  <dc:creator>Lin, Xiaoyu</dc:creator>
  <cp:lastModifiedBy>E K</cp:lastModifiedBy>
  <cp:revision>144</cp:revision>
  <dcterms:created xsi:type="dcterms:W3CDTF">2014-05-04T19:42:49Z</dcterms:created>
  <dcterms:modified xsi:type="dcterms:W3CDTF">2019-05-29T14:28:17Z</dcterms:modified>
</cp:coreProperties>
</file>